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  <p:sldMasterId id="2147483785" r:id="rId2"/>
  </p:sldMasterIdLst>
  <p:notesMasterIdLst>
    <p:notesMasterId r:id="rId22"/>
  </p:notesMasterIdLst>
  <p:sldIdLst>
    <p:sldId id="256" r:id="rId3"/>
    <p:sldId id="257" r:id="rId4"/>
    <p:sldId id="275" r:id="rId5"/>
    <p:sldId id="276" r:id="rId6"/>
    <p:sldId id="263" r:id="rId7"/>
    <p:sldId id="264" r:id="rId8"/>
    <p:sldId id="265" r:id="rId9"/>
    <p:sldId id="277" r:id="rId10"/>
    <p:sldId id="278" r:id="rId11"/>
    <p:sldId id="270" r:id="rId12"/>
    <p:sldId id="266" r:id="rId13"/>
    <p:sldId id="273" r:id="rId14"/>
    <p:sldId id="269" r:id="rId15"/>
    <p:sldId id="267" r:id="rId16"/>
    <p:sldId id="268" r:id="rId17"/>
    <p:sldId id="271" r:id="rId18"/>
    <p:sldId id="274" r:id="rId19"/>
    <p:sldId id="280" r:id="rId20"/>
    <p:sldId id="262" r:id="rId2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 autoAdjust="0"/>
    <p:restoredTop sz="94660"/>
  </p:normalViewPr>
  <p:slideViewPr>
    <p:cSldViewPr>
      <p:cViewPr varScale="1">
        <p:scale>
          <a:sx n="70" d="100"/>
          <a:sy n="70" d="100"/>
        </p:scale>
        <p:origin x="1380" y="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C20F42D8-C571-E7B9-B8B2-AE681EDC2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7534D968-FF6B-CEA7-1BF7-106FA72B098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6712" cy="1249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476877F-D2D2-D83F-F69E-B80C6F0BD17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17B1DB78-EDE5-5B6E-E861-3A27D145E5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Text Box 2">
            <a:extLst>
              <a:ext uri="{FF2B5EF4-FFF2-40B4-BE49-F238E27FC236}">
                <a16:creationId xmlns:a16="http://schemas.microsoft.com/office/drawing/2014/main" id="{88FD4F46-7D3C-27DB-FE3D-B1DA60DF8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92FA1EA4-65B1-D271-8643-A6F5FC9E2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7403E07A-B2D3-08FC-B8D9-B49C288C1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EDE33124-C7F4-790D-1A7A-2C2846BBC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Text Box 2">
            <a:extLst>
              <a:ext uri="{FF2B5EF4-FFF2-40B4-BE49-F238E27FC236}">
                <a16:creationId xmlns:a16="http://schemas.microsoft.com/office/drawing/2014/main" id="{6749CF35-60A5-E7E7-3BB2-A67DD7D1E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85647D97-B60D-FA39-34FD-4575FF42E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Text Box 2">
            <a:extLst>
              <a:ext uri="{FF2B5EF4-FFF2-40B4-BE49-F238E27FC236}">
                <a16:creationId xmlns:a16="http://schemas.microsoft.com/office/drawing/2014/main" id="{BC54F5C1-CC88-2063-122E-D534A8FD1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48CA7122-7368-AAAC-C539-99CBA95D68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C377E4B7-8232-7257-3746-5E574A685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DD8AB427-C5C2-BEC0-0121-C2BCA295E5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AFB05F3E-F964-CD1A-9FA6-45E8AEB92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494EC197-1827-C321-AB34-24867B91CD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8B29828A-A096-E30D-2D32-E8A6CA58B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4D40B5C8-9C3F-9A3D-B7B0-DFB4008D1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Text Box 2">
            <a:extLst>
              <a:ext uri="{FF2B5EF4-FFF2-40B4-BE49-F238E27FC236}">
                <a16:creationId xmlns:a16="http://schemas.microsoft.com/office/drawing/2014/main" id="{F0B6C634-1A38-9595-E965-F7D240803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0580063F-E680-9F7A-2ED2-50B1664E0B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Text Box 2">
            <a:extLst>
              <a:ext uri="{FF2B5EF4-FFF2-40B4-BE49-F238E27FC236}">
                <a16:creationId xmlns:a16="http://schemas.microsoft.com/office/drawing/2014/main" id="{CC4205C0-B4B2-608B-A7E5-741007AA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2F9CBB30-425A-6A34-4D89-98792F394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Text Box 2">
            <a:extLst>
              <a:ext uri="{FF2B5EF4-FFF2-40B4-BE49-F238E27FC236}">
                <a16:creationId xmlns:a16="http://schemas.microsoft.com/office/drawing/2014/main" id="{60B3C125-55A2-C358-5900-1B4C4FEF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>
            <a:extLst>
              <a:ext uri="{FF2B5EF4-FFF2-40B4-BE49-F238E27FC236}">
                <a16:creationId xmlns:a16="http://schemas.microsoft.com/office/drawing/2014/main" id="{3F8B2E78-4E49-4E15-3E41-B0C4DF8E99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Text Box 2">
            <a:extLst>
              <a:ext uri="{FF2B5EF4-FFF2-40B4-BE49-F238E27FC236}">
                <a16:creationId xmlns:a16="http://schemas.microsoft.com/office/drawing/2014/main" id="{4A4D069E-201E-D59D-DCD0-C9A0F2869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74DE1FF6-EABC-0001-2C7E-FB09AECB07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Text Box 2">
            <a:extLst>
              <a:ext uri="{FF2B5EF4-FFF2-40B4-BE49-F238E27FC236}">
                <a16:creationId xmlns:a16="http://schemas.microsoft.com/office/drawing/2014/main" id="{C1E66F14-44D7-1D5B-3278-045764B5F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57DEF2CC-D891-8B77-D0AC-D5B035A1F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0DD4681B-B683-02A3-C465-65B22AB88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394D5032-A5BA-00CE-BC4F-65FF49786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25994AD3-B965-63EF-F7C3-C8FC8B403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C8F64232-4C9F-93FD-DB48-987485FEC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Text Box 2">
            <a:extLst>
              <a:ext uri="{FF2B5EF4-FFF2-40B4-BE49-F238E27FC236}">
                <a16:creationId xmlns:a16="http://schemas.microsoft.com/office/drawing/2014/main" id="{353641BF-CFA9-F255-3515-01EA2B159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A5E4EE4E-386F-4B31-9FF4-8296F41CCD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0F0E8761-2885-7170-4423-C3BDEB3D1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8EFD5100-1D08-1E68-1BE8-CC3FAF40B6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C5AE4F87-D4E0-CFB3-B84F-2BF41C29E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248720AF-D483-0E15-34A2-A7DDA7B831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7F3D2269-48F2-D5BB-BA18-61763B716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0F4BCDAC-571B-D357-AAF4-98BE8F999A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9A3D6B17-E564-DAB6-0274-9200B850D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2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63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65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2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61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0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11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2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810216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4167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35289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24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3316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637703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842091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69574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836802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09813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80471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9601-F59E-4099-987A-6218C69A0174}" type="slidenum">
              <a:rPr lang="pt-BR" altLang="en-US" smtClean="0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53327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1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3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7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5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3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3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3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ideo" Target="file:///C:\Users\Euler\Desktop\Gest&#227;o%20da%20Inova&#231;&#227;o%20IoT\IoT-Explicada.mp4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18BB94F5-D859-04C7-1A03-459548D3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00" name="Text Box 4">
            <a:extLst>
              <a:ext uri="{FF2B5EF4-FFF2-40B4-BE49-F238E27FC236}">
                <a16:creationId xmlns:a16="http://schemas.microsoft.com/office/drawing/2014/main" id="{5B60F45C-37F1-411E-EA73-6D7561B29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269" y="961443"/>
            <a:ext cx="7129462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3600" b="1" dirty="0">
                <a:latin typeface="Verdana" panose="020B0604030504040204" pitchFamily="34" charset="0"/>
              </a:rPr>
              <a:t>DSM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en-US" sz="3600" b="1" dirty="0"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en-US" sz="3600" b="1" dirty="0"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3600" b="1" dirty="0">
                <a:latin typeface="Verdana" panose="020B0604030504040204" pitchFamily="34" charset="0"/>
              </a:rPr>
              <a:t>Internet das Coisas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en-US" b="1" dirty="0"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en-US" b="1" dirty="0"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en-US" b="1" dirty="0"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en-US" b="1" dirty="0">
              <a:latin typeface="Verdana" panose="020B0604030504040204" pitchFamily="34" charset="0"/>
            </a:endParaRP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800" b="1" dirty="0">
                <a:latin typeface="Verdana" panose="020B0604030504040204" pitchFamily="34" charset="0"/>
              </a:rPr>
              <a:t>                                                   </a:t>
            </a:r>
            <a:r>
              <a:rPr lang="pt-BR" altLang="en-US" sz="1800" b="1" dirty="0" err="1">
                <a:latin typeface="Verdana" panose="020B0604030504040204" pitchFamily="34" charset="0"/>
              </a:rPr>
              <a:t>Profª</a:t>
            </a:r>
            <a:r>
              <a:rPr lang="pt-BR" altLang="en-US" sz="1800" b="1" dirty="0">
                <a:latin typeface="Verdana" panose="020B0604030504040204" pitchFamily="34" charset="0"/>
              </a:rPr>
              <a:t> Luana Lourenço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70133F-5AE7-A98D-F4FE-C4C5F182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96" y="5860230"/>
            <a:ext cx="2373310" cy="96144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10444FB8-B657-9C9D-7819-D8FDA9407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163" y="115888"/>
            <a:ext cx="40036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 PARADIGMAS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C962C3-52A5-CF5D-30AC-5B8565E4A237}"/>
              </a:ext>
            </a:extLst>
          </p:cNvPr>
          <p:cNvGraphicFramePr>
            <a:graphicFrameLocks noGrp="1"/>
          </p:cNvGraphicFramePr>
          <p:nvPr/>
        </p:nvGraphicFramePr>
        <p:xfrm>
          <a:off x="160338" y="1125538"/>
          <a:ext cx="8824913" cy="4887911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38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44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Década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1975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1985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1995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2005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2015</a:t>
                      </a:r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Impacto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Negócios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Visibilidade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Alinhamento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Eficiência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Agilidade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Resposta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1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Alcance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Poucos</a:t>
                      </a:r>
                      <a:br>
                        <a:rPr lang="en-US" sz="2000" dirty="0"/>
                      </a:br>
                      <a:r>
                        <a:rPr lang="en-US" sz="2000" dirty="0" err="1"/>
                        <a:t>Especialistas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Muitos</a:t>
                      </a:r>
                      <a:br>
                        <a:rPr lang="en-US" sz="2000" dirty="0"/>
                      </a:br>
                      <a:r>
                        <a:rPr lang="en-US" sz="2000" dirty="0" err="1"/>
                        <a:t>Gerentes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Maioria</a:t>
                      </a:r>
                      <a:br>
                        <a:rPr lang="en-US" sz="2000" dirty="0"/>
                      </a:br>
                      <a:r>
                        <a:rPr lang="en-US" sz="2000" dirty="0" err="1"/>
                        <a:t>Pessoas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Todos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Coisas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1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Aplicativos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Standalone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Integrados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/>
                        <a:t>Suites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Web</a:t>
                      </a:r>
                      <a:r>
                        <a:rPr lang="en-US" sz="2000" baseline="0" dirty="0"/>
                        <a:t> sites</a:t>
                      </a:r>
                    </a:p>
                    <a:p>
                      <a:pPr algn="ctr"/>
                      <a:r>
                        <a:rPr lang="en-US" sz="2000" baseline="0" dirty="0" err="1"/>
                        <a:t>Portais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Móveis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Distribuídos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Conexão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Datacenter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LAN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WAN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Wireless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Malha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4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Sistema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Mainframe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Servidor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Internet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Nuvem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IoT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1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Dados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Megabytes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6</a:t>
                      </a:r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Gigabytes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9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Terabytes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12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Petabytes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15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Exabytes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18</a:t>
                      </a:r>
                      <a:endParaRPr lang="en-US" sz="2000" dirty="0"/>
                    </a:p>
                  </a:txBody>
                  <a:tcPr marL="91441" marR="91441" marT="45724" marB="4572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7FB8A9A0-D821-0C74-AE0D-004B64FD7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363" y="115888"/>
            <a:ext cx="43592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Mudanças nos negócios</a:t>
            </a:r>
          </a:p>
        </p:txBody>
      </p:sp>
      <p:sp>
        <p:nvSpPr>
          <p:cNvPr id="24579" name="Text Box 2">
            <a:extLst>
              <a:ext uri="{FF2B5EF4-FFF2-40B4-BE49-F238E27FC236}">
                <a16:creationId xmlns:a16="http://schemas.microsoft.com/office/drawing/2014/main" id="{61B6A850-B32B-2E9C-4B35-BA3AED848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996950"/>
            <a:ext cx="846137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85750"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 classe média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bilhões no mundo</a:t>
            </a:r>
          </a:p>
          <a:p>
            <a:pPr eaLnBrk="1" hangingPunct="1">
              <a:spcBef>
                <a:spcPts val="12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Força de trabalho jovem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serão </a:t>
            </a:r>
            <a:r>
              <a:rPr lang="pt-BR" altLang="en-US" sz="27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millennials</a:t>
            </a: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mundo</a:t>
            </a:r>
          </a:p>
          <a:p>
            <a:pPr eaLnBrk="1" hangingPunct="1">
              <a:spcBef>
                <a:spcPts val="12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naturais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do mundo sofrerá falta d’água</a:t>
            </a:r>
          </a:p>
          <a:p>
            <a:pPr eaLnBrk="1" hangingPunct="1">
              <a:spcBef>
                <a:spcPts val="12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 de pessoas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 bilhões de pessoas em redes sociais</a:t>
            </a:r>
          </a:p>
          <a:p>
            <a:pPr eaLnBrk="1" hangingPunct="1">
              <a:spcBef>
                <a:spcPts val="12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Coisas conectadas</a:t>
            </a:r>
          </a:p>
          <a:p>
            <a:pPr lvl="1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bilhões de dispositivos em 2030</a:t>
            </a: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161DFC09-8E63-6676-4673-BFE2250B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817563"/>
            <a:ext cx="20161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id="{5C1FD9A8-8E7C-580E-1D2C-35257FEC1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2514600"/>
            <a:ext cx="22145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40907CF8-5BD5-C17E-B314-B77CCBB0C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5" y="115888"/>
            <a:ext cx="283845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 da IoT</a:t>
            </a:r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CE81ED99-241E-DDF5-7E82-27E64ABA3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996950"/>
            <a:ext cx="4662487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68421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Estímulos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Expansão da Internet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Adoção dispositivos móveis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Baixo custo de sensores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Grandes investimentos IoT</a:t>
            </a:r>
          </a:p>
        </p:txBody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69E0898A-EED8-29B0-0552-73F889DA8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488" y="996950"/>
            <a:ext cx="4014787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68421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Barreiras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Privacidade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</a:t>
            </a:r>
          </a:p>
          <a:p>
            <a:pPr lvl="2"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Fragmentação</a:t>
            </a:r>
          </a:p>
        </p:txBody>
      </p:sp>
      <p:pic>
        <p:nvPicPr>
          <p:cNvPr id="26629" name="Picture 1">
            <a:extLst>
              <a:ext uri="{FF2B5EF4-FFF2-40B4-BE49-F238E27FC236}">
                <a16:creationId xmlns:a16="http://schemas.microsoft.com/office/drawing/2014/main" id="{C3452B72-7612-BD00-A849-A4A79DBB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929063"/>
            <a:ext cx="193675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>
            <a:extLst>
              <a:ext uri="{FF2B5EF4-FFF2-40B4-BE49-F238E27FC236}">
                <a16:creationId xmlns:a16="http://schemas.microsoft.com/office/drawing/2014/main" id="{6F0D9335-C72A-64E5-E97A-7C7EA409F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29063"/>
            <a:ext cx="188595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7">
            <a:extLst>
              <a:ext uri="{FF2B5EF4-FFF2-40B4-BE49-F238E27FC236}">
                <a16:creationId xmlns:a16="http://schemas.microsoft.com/office/drawing/2014/main" id="{833F6B89-5401-4786-5592-65441B5E1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8824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>
            <a:extLst>
              <a:ext uri="{FF2B5EF4-FFF2-40B4-BE49-F238E27FC236}">
                <a16:creationId xmlns:a16="http://schemas.microsoft.com/office/drawing/2014/main" id="{59A074D2-2672-942E-2F96-FF3E7CBF8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115888"/>
            <a:ext cx="69818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HOJE – APOIO EM CATÁSTROFES</a:t>
            </a:r>
          </a:p>
        </p:txBody>
      </p:sp>
      <p:sp>
        <p:nvSpPr>
          <p:cNvPr id="28675" name="TextBox 7">
            <a:extLst>
              <a:ext uri="{FF2B5EF4-FFF2-40B4-BE49-F238E27FC236}">
                <a16:creationId xmlns:a16="http://schemas.microsoft.com/office/drawing/2014/main" id="{9C8CE3CC-726D-1BD4-143C-72A37F520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86500"/>
            <a:ext cx="88249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2D9733B0-75DB-3D75-4A26-80FB1B04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706563"/>
            <a:ext cx="70040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CaixaDeTexto 5">
            <a:extLst>
              <a:ext uri="{FF2B5EF4-FFF2-40B4-BE49-F238E27FC236}">
                <a16:creationId xmlns:a16="http://schemas.microsoft.com/office/drawing/2014/main" id="{D31C8AC2-C1C2-89FF-4EBB-49E1E234D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127125"/>
            <a:ext cx="22145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en-US" sz="1200">
                <a:solidFill>
                  <a:schemeClr val="tx1"/>
                </a:solidFill>
              </a:rPr>
              <a:t>Funções de controle remoto</a:t>
            </a:r>
          </a:p>
          <a:p>
            <a:r>
              <a:rPr lang="pt-BR" altLang="en-US" sz="1200">
                <a:solidFill>
                  <a:schemeClr val="tx1"/>
                </a:solidFill>
              </a:rPr>
              <a:t>que alertam máquinas de venda automática para dispensar bebidas durante desastres</a:t>
            </a:r>
          </a:p>
        </p:txBody>
      </p:sp>
      <p:sp>
        <p:nvSpPr>
          <p:cNvPr id="28678" name="CaixaDeTexto 6">
            <a:extLst>
              <a:ext uri="{FF2B5EF4-FFF2-40B4-BE49-F238E27FC236}">
                <a16:creationId xmlns:a16="http://schemas.microsoft.com/office/drawing/2014/main" id="{30919E47-85F7-12A0-05D2-AD19EA880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5214938"/>
            <a:ext cx="22145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en-US" sz="1200">
                <a:solidFill>
                  <a:schemeClr val="tx1"/>
                </a:solidFill>
              </a:rPr>
              <a:t>Localização atual</a:t>
            </a:r>
          </a:p>
          <a:p>
            <a:r>
              <a:rPr lang="pt-BR" altLang="en-US" sz="1200">
                <a:solidFill>
                  <a:schemeClr val="tx1"/>
                </a:solidFill>
              </a:rPr>
              <a:t>Etiquetas estão em todas as máquinas de venda automática no Japão para rastrear o local imediatamente</a:t>
            </a:r>
          </a:p>
        </p:txBody>
      </p:sp>
      <p:sp>
        <p:nvSpPr>
          <p:cNvPr id="28679" name="CaixaDeTexto 8">
            <a:extLst>
              <a:ext uri="{FF2B5EF4-FFF2-40B4-BE49-F238E27FC236}">
                <a16:creationId xmlns:a16="http://schemas.microsoft.com/office/drawing/2014/main" id="{C424B866-7CD6-D534-360F-0EB5425D7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1214438"/>
            <a:ext cx="17859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en-US" sz="1200">
                <a:solidFill>
                  <a:schemeClr val="tx1"/>
                </a:solidFill>
              </a:rPr>
              <a:t>Monitores eletrônicos</a:t>
            </a:r>
          </a:p>
          <a:p>
            <a:r>
              <a:rPr lang="pt-BR" altLang="en-US" sz="1200">
                <a:solidFill>
                  <a:schemeClr val="tx1"/>
                </a:solidFill>
              </a:rPr>
              <a:t>Sensibilizar para anúncios públicos</a:t>
            </a:r>
          </a:p>
        </p:txBody>
      </p:sp>
      <p:sp>
        <p:nvSpPr>
          <p:cNvPr id="28680" name="CaixaDeTexto 9">
            <a:extLst>
              <a:ext uri="{FF2B5EF4-FFF2-40B4-BE49-F238E27FC236}">
                <a16:creationId xmlns:a16="http://schemas.microsoft.com/office/drawing/2014/main" id="{AA90DFBD-5BEC-1701-6167-B55E72D0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5241925"/>
            <a:ext cx="2000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en-US" sz="1200">
                <a:solidFill>
                  <a:schemeClr val="tx1"/>
                </a:solidFill>
              </a:rPr>
              <a:t>Baterias de armazenamento</a:t>
            </a:r>
          </a:p>
          <a:p>
            <a:r>
              <a:rPr lang="pt-BR" altLang="en-US" sz="1200">
                <a:solidFill>
                  <a:schemeClr val="tx1"/>
                </a:solidFill>
              </a:rPr>
              <a:t>Permitir que as máquinas funcionem durante falhas de energia.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>
            <a:extLst>
              <a:ext uri="{FF2B5EF4-FFF2-40B4-BE49-F238E27FC236}">
                <a16:creationId xmlns:a16="http://schemas.microsoft.com/office/drawing/2014/main" id="{4225B493-5A84-4B08-16BB-551528D11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115888"/>
            <a:ext cx="6210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HOJE – Comprimido Inteligente</a:t>
            </a:r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BB0F59AB-F8E9-7DF2-ABED-8B190B38B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2197100"/>
            <a:ext cx="33210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3">
            <a:extLst>
              <a:ext uri="{FF2B5EF4-FFF2-40B4-BE49-F238E27FC236}">
                <a16:creationId xmlns:a16="http://schemas.microsoft.com/office/drawing/2014/main" id="{193CD206-E858-8633-9924-8A4D9F9E6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1722438"/>
            <a:ext cx="1968500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7">
            <a:extLst>
              <a:ext uri="{FF2B5EF4-FFF2-40B4-BE49-F238E27FC236}">
                <a16:creationId xmlns:a16="http://schemas.microsoft.com/office/drawing/2014/main" id="{63DA14A0-12A0-1BE3-123C-139A495BE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8824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  <p:sp>
        <p:nvSpPr>
          <p:cNvPr id="30726" name="Text Box 2">
            <a:extLst>
              <a:ext uri="{FF2B5EF4-FFF2-40B4-BE49-F238E27FC236}">
                <a16:creationId xmlns:a16="http://schemas.microsoft.com/office/drawing/2014/main" id="{CA82F3D6-C265-4DA9-F7BC-E9319D414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2273300"/>
            <a:ext cx="3027363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85750"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Lembrete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E-mails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Refil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US$ 10-15/m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>
            <a:extLst>
              <a:ext uri="{FF2B5EF4-FFF2-40B4-BE49-F238E27FC236}">
                <a16:creationId xmlns:a16="http://schemas.microsoft.com/office/drawing/2014/main" id="{E6A72C82-95A2-C385-8BB4-52373B888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3" y="115888"/>
            <a:ext cx="55911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HOJE – Indústria Petrolífera</a:t>
            </a:r>
          </a:p>
        </p:txBody>
      </p:sp>
      <p:sp>
        <p:nvSpPr>
          <p:cNvPr id="32771" name="TextBox 7">
            <a:extLst>
              <a:ext uri="{FF2B5EF4-FFF2-40B4-BE49-F238E27FC236}">
                <a16:creationId xmlns:a16="http://schemas.microsoft.com/office/drawing/2014/main" id="{0EE47CA5-0D72-EF66-65C8-B981AE7CA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8824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  <p:sp>
        <p:nvSpPr>
          <p:cNvPr id="32772" name="Text Box 2">
            <a:extLst>
              <a:ext uri="{FF2B5EF4-FFF2-40B4-BE49-F238E27FC236}">
                <a16:creationId xmlns:a16="http://schemas.microsoft.com/office/drawing/2014/main" id="{F4D02073-0668-13B4-9953-D86010D6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2201863"/>
            <a:ext cx="2633662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85750"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7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7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Previsão</a:t>
            </a:r>
          </a:p>
        </p:txBody>
      </p:sp>
      <p:pic>
        <p:nvPicPr>
          <p:cNvPr id="32773" name="Picture 1">
            <a:extLst>
              <a:ext uri="{FF2B5EF4-FFF2-40B4-BE49-F238E27FC236}">
                <a16:creationId xmlns:a16="http://schemas.microsoft.com/office/drawing/2014/main" id="{357A2142-D97F-D7A0-5747-1BA9B485D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4188"/>
            <a:ext cx="550862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4">
            <a:extLst>
              <a:ext uri="{FF2B5EF4-FFF2-40B4-BE49-F238E27FC236}">
                <a16:creationId xmlns:a16="http://schemas.microsoft.com/office/drawing/2014/main" id="{0CA1A5B0-F4AF-F845-3A3D-E6F5AE824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844675"/>
            <a:ext cx="13430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 Box 2">
            <a:extLst>
              <a:ext uri="{FF2B5EF4-FFF2-40B4-BE49-F238E27FC236}">
                <a16:creationId xmlns:a16="http://schemas.microsoft.com/office/drawing/2014/main" id="{7F2FACD6-1D4A-2C9E-D258-FEC2C038B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6900"/>
            <a:ext cx="43561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Times New Roman" panose="02020603050405020304" pitchFamily="18" charset="0"/>
              <a:buNone/>
            </a:pPr>
            <a:r>
              <a:rPr lang="pt-BR" altLang="en-US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Sensores nos dutos informam em tempo real pressão, temperatura, velocidade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45000"/>
              <a:buFont typeface="Times New Roman" panose="02020603050405020304" pitchFamily="18" charset="0"/>
              <a:buNone/>
            </a:pPr>
            <a:endParaRPr lang="pt-BR" alt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id="{1DD22D1F-F0C0-A003-27C9-5360F5207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15888"/>
            <a:ext cx="78073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HOJE – PAGAMENTO DE COMBUSTÍVEL</a:t>
            </a:r>
          </a:p>
        </p:txBody>
      </p:sp>
      <p:pic>
        <p:nvPicPr>
          <p:cNvPr id="34819" name="Picture 2" descr="http://idgnow.com.br/idgimages/imagefolder.2014-10-01.2567451464/semparar_shell.jpg">
            <a:extLst>
              <a:ext uri="{FF2B5EF4-FFF2-40B4-BE49-F238E27FC236}">
                <a16:creationId xmlns:a16="http://schemas.microsoft.com/office/drawing/2014/main" id="{E2A5112E-AF80-01B6-ACF2-4BAF6B6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2468563"/>
            <a:ext cx="26876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img-passo-3">
            <a:extLst>
              <a:ext uri="{FF2B5EF4-FFF2-40B4-BE49-F238E27FC236}">
                <a16:creationId xmlns:a16="http://schemas.microsoft.com/office/drawing/2014/main" id="{C91BE9B6-05B5-69EF-CAAC-353B5B3E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1350"/>
            <a:ext cx="4897437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56A17B-0552-6E3B-2364-163989455BDB}"/>
              </a:ext>
            </a:extLst>
          </p:cNvPr>
          <p:cNvGraphicFramePr>
            <a:graphicFrameLocks noGrp="1"/>
          </p:cNvGraphicFramePr>
          <p:nvPr/>
        </p:nvGraphicFramePr>
        <p:xfrm>
          <a:off x="303213" y="1125538"/>
          <a:ext cx="8445500" cy="4770438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210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4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10678">
                <a:tc>
                  <a:txBody>
                    <a:bodyPr/>
                    <a:lstStyle/>
                    <a:p>
                      <a:pPr algn="ctr"/>
                      <a:br>
                        <a:rPr lang="en-US" sz="2000" dirty="0"/>
                      </a:br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1447" marR="91447" marT="45721" marB="457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8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Entidade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Consumidores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Governos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Empresas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Dispositivos</a:t>
                      </a:r>
                      <a:r>
                        <a:rPr lang="en-US" sz="2400" dirty="0"/>
                        <a:t> (2020)</a:t>
                      </a:r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 Bi</a:t>
                      </a:r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7,7 Bi</a:t>
                      </a:r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11,2</a:t>
                      </a:r>
                      <a:r>
                        <a:rPr lang="en-US" sz="2400" baseline="0" dirty="0"/>
                        <a:t> Bi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0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Investimentos</a:t>
                      </a:r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(2015-2020)</a:t>
                      </a:r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US$ 900 </a:t>
                      </a:r>
                      <a:r>
                        <a:rPr lang="en-US" sz="2400" dirty="0" err="1"/>
                        <a:t>Mi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US$ 2,1 Bi</a:t>
                      </a:r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US$ 3 Bi</a:t>
                      </a:r>
                    </a:p>
                  </a:txBody>
                  <a:tcPr marL="91447" marR="91447" marT="45721" marB="457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8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ROI </a:t>
                      </a:r>
                    </a:p>
                    <a:p>
                      <a:pPr algn="ctr"/>
                      <a:r>
                        <a:rPr lang="en-US" sz="2400" dirty="0"/>
                        <a:t>(2015-2025)</a:t>
                      </a:r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US$</a:t>
                      </a:r>
                      <a:r>
                        <a:rPr lang="en-US" sz="2400" baseline="0" dirty="0"/>
                        <a:t> 400 </a:t>
                      </a:r>
                      <a:r>
                        <a:rPr lang="en-US" sz="2400" baseline="0" dirty="0" err="1"/>
                        <a:t>Mi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US$</a:t>
                      </a:r>
                      <a:r>
                        <a:rPr lang="en-US" sz="2400" baseline="0" dirty="0"/>
                        <a:t> 4,7 Bi</a:t>
                      </a:r>
                      <a:endParaRPr lang="en-US" sz="2400" dirty="0"/>
                    </a:p>
                  </a:txBody>
                  <a:tcPr marL="91447" marR="91447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US$ 7,6 Bi</a:t>
                      </a:r>
                    </a:p>
                  </a:txBody>
                  <a:tcPr marL="91447" marR="91447" marT="45721" marB="457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6898" name="Picture 2">
            <a:extLst>
              <a:ext uri="{FF2B5EF4-FFF2-40B4-BE49-F238E27FC236}">
                <a16:creationId xmlns:a16="http://schemas.microsoft.com/office/drawing/2014/main" id="{28700067-6CAF-9DAF-A2B6-894D46657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341438"/>
            <a:ext cx="8477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9" name="Picture 3">
            <a:extLst>
              <a:ext uri="{FF2B5EF4-FFF2-40B4-BE49-F238E27FC236}">
                <a16:creationId xmlns:a16="http://schemas.microsoft.com/office/drawing/2014/main" id="{E58B313A-7B66-C5BF-7384-1D99324F3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346200"/>
            <a:ext cx="838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00" name="Picture 4">
            <a:extLst>
              <a:ext uri="{FF2B5EF4-FFF2-40B4-BE49-F238E27FC236}">
                <a16:creationId xmlns:a16="http://schemas.microsoft.com/office/drawing/2014/main" id="{E0DD8CC3-7E68-C316-E405-3D0D2483A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355725"/>
            <a:ext cx="8858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01" name="Text Box 1">
            <a:extLst>
              <a:ext uri="{FF2B5EF4-FFF2-40B4-BE49-F238E27FC236}">
                <a16:creationId xmlns:a16="http://schemas.microsoft.com/office/drawing/2014/main" id="{06800244-A752-F4DC-F717-A3FFEDBEF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0" y="115888"/>
            <a:ext cx="24765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 da IoT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>
            <a:extLst>
              <a:ext uri="{FF2B5EF4-FFF2-40B4-BE49-F238E27FC236}">
                <a16:creationId xmlns:a16="http://schemas.microsoft.com/office/drawing/2014/main" id="{9BD16C31-E63F-C768-82F2-C4E257C4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688" y="115888"/>
            <a:ext cx="24606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explicada</a:t>
            </a:r>
          </a:p>
        </p:txBody>
      </p:sp>
      <p:pic>
        <p:nvPicPr>
          <p:cNvPr id="5" name="IoT-Explicada">
            <a:hlinkClick r:id="" action="ppaction://media"/>
            <a:extLst>
              <a:ext uri="{FF2B5EF4-FFF2-40B4-BE49-F238E27FC236}">
                <a16:creationId xmlns:a16="http://schemas.microsoft.com/office/drawing/2014/main" id="{E011F167-ED72-ACBA-A1AA-348F91B58B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3400" y="1143000"/>
            <a:ext cx="8077200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 nodeType="clickPar">
                      <p:stCondLst>
                        <p:cond delay="0"/>
                      </p:stCondLst>
                      <p:childTnLst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94DA1042-AA85-F67D-3C47-F87BE3B78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513" y="115888"/>
            <a:ext cx="27209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57C697E-4730-7E66-9BCE-4B5F45631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765175"/>
            <a:ext cx="89281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50825" indent="-25082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Meola. (2016). What is the Internet of Things (IoT)? Recuperado 30 de outubro de 2016, de http://www.businessinsider.com/what-is-the-internet-of-things-definition-2016-8?IR=T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 Intelligence. (2016). The master key to understanding the IoT Revolution. Recuperado 30 de outubro de 2016, de http://www.businessinsider.com/iot-ecosystem-internet-of-things-predictions-and-business-opportunities-2016-7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 Caswell, Lisa Herbert, Yoram Friedmann, &amp; Richard Probst. (2016). Imagine IoT. Recuperado 30 de outubro de 2016, de https://open.sap.com/courses/iot2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Carvalho, T. De, &amp; Souza, T. L. (2016). Internet das Coisas e Sua Aplicação em Bibliotecas. </a:t>
            </a:r>
            <a:r>
              <a:rPr lang="pt-BR" alt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GESTÃO.Org</a:t>
            </a: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264–270. Recuperado de http://www.revista.ufpe.br/gestaoorg/index.php/gestao/article/view/808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Gustavo Gusmão. (2014). A internet das coisas vai mudar o mundo, diz CTO da Hitachi. Recuperado 30 de outubro de 2016, de http://exame.abril.com.br/tecnologia/a-internet-das-coisas-vai-mudar-o-mundo-cto-da-hitachi/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 Pittman. (2016). Forget The Consumer Internet Of Things: IIoT Is Where It’s Really At. Recuperado 30 de outubro de 2016, de http://www.gereports.com/forget-consumer-internet-things-iiot-really/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nic.br. (2014). A Internet das coisas, explicada pelo NIC.br. Recuperado 3 de novembro de 2016, de https://www.youtube.com/watch?v=jlkvzcG1UMk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Cruz. (2014). O futuro está nos dados para quem quiser governar bem. Recuperado 30 de outubro de 2016, de http://exame.abril.com.br/revista-exame/o-futuro-esta-nos-dados/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Lins. (2015a). Internet das Coisas: coletando dados na IoT. Recuperado 30 de outubro de 2016, de http://www.decom.ufop.br/imobilis/iot-coletando-dados/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Lins. (2015b). Internet das Coisas: visão prática e estado da arte. Recuperado 30 de outubro de 2016, de http://www.decom.ufop.br/imobilis/internet-das-coisas-visao-pratica-e-estado-da-arte/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Lins. (2015c). Internet das Coisas: adquirindo o contexto IoT. Recuperado 30 de outubro de 2016, de http://www.decom.ufop.br/imobilis/internet-das-coisas-adquirindo-o-contexto/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Lins. (2015d). Internet das Coisas: identificando contexto IoT. Recuperado 30 de outubro de 2016, de http://www.decom.ufop.br/imobilis/iot-identificando-contexto-definicoes/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Lins. (2015e). Internet das Coisas: desafios de pesquisa. Recuperado 30 de outubro de 2016, de http://www.decom.ufop.br/imobilis/iot-desafios/</a:t>
            </a:r>
          </a:p>
          <a:p>
            <a:pPr eaLnBrk="1" hangingPunct="1">
              <a:spcBef>
                <a:spcPts val="600"/>
              </a:spcBef>
              <a:buSzPct val="100000"/>
            </a:pPr>
            <a:endParaRPr lang="pt-BR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525DFD2-4DE6-46DF-3BFE-0BAB86394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38" y="637762"/>
            <a:ext cx="7416372" cy="9001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altLang="en-US" sz="3500" b="1" kern="1200"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6147" name="Retângulo 12">
            <a:extLst>
              <a:ext uri="{FF2B5EF4-FFF2-40B4-BE49-F238E27FC236}">
                <a16:creationId xmlns:a16="http://schemas.microsoft.com/office/drawing/2014/main" id="{6CFED39D-5327-4B80-202E-842FE9102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61" y="2217343"/>
            <a:ext cx="7410669" cy="3959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+mn-ea"/>
              </a:rPr>
              <a:t>O que é IoT</a:t>
            </a:r>
            <a:br>
              <a:rPr lang="en-US" altLang="en-US" sz="160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en-US" sz="1600">
                <a:solidFill>
                  <a:schemeClr val="tx1"/>
                </a:solidFill>
                <a:latin typeface="+mn-lt"/>
                <a:ea typeface="+mn-ea"/>
              </a:rPr>
              <a:t>…E porque você deveria se importar?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>
              <a:solidFill>
                <a:schemeClr val="tx1"/>
              </a:solidFill>
              <a:latin typeface="+mn-lt"/>
              <a:ea typeface="+mn-ea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+mn-ea"/>
              </a:rPr>
              <a:t>"A Internet das Coisas (IoT) é a rede de objetos físicos que contêm tecnologia para comunicar e sentir ou interagir com seus estados internos ou o ambiente externo. "Fonte: Gartner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>
              <a:solidFill>
                <a:schemeClr val="tx1"/>
              </a:solidFill>
              <a:latin typeface="+mn-lt"/>
              <a:ea typeface="+mn-ea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+mn-ea"/>
              </a:rPr>
              <a:t>"A Internet das coisas (IoT) é a rede de dispositivos físicos, veículos, edifícios e outros itens - incorporados com eletrônica, software, sensores, atuadores e conectividade de rede que permitem que esses objetos coletem e troquem dados".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600">
              <a:solidFill>
                <a:schemeClr val="tx1"/>
              </a:solidFill>
              <a:latin typeface="+mn-lt"/>
              <a:ea typeface="+mn-ea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+mn-ea"/>
              </a:rPr>
              <a:t>"Todos os dias dispositivos equipados com sensores e conectividade para trabalhar em conjunto, entender o que estamos fazendo, e operar automaticamente para tornar a nossa vida mais fácil." Fonte: Digital Trends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D582EBD2-809D-C4E1-881D-63EB09239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8824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  <p:sp>
        <p:nvSpPr>
          <p:cNvPr id="8195" name="Retângulo 12">
            <a:extLst>
              <a:ext uri="{FF2B5EF4-FFF2-40B4-BE49-F238E27FC236}">
                <a16:creationId xmlns:a16="http://schemas.microsoft.com/office/drawing/2014/main" id="{8B49C7CF-BC50-09BA-1855-A6980EB60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392113"/>
            <a:ext cx="87153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pt-BR" altLang="en-US" sz="2200">
                <a:solidFill>
                  <a:schemeClr val="tx1"/>
                </a:solidFill>
              </a:rPr>
              <a:t>"A Internet das Coisas (IoT) é a rede de objetos físicos que contêm tecnologia incorporada para sentir e interagir com seu ambiente e para coletar e trocar dados para tornar nossas vidas melhores".</a:t>
            </a:r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8074A9D2-25AE-7F95-9A90-42C3917D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b="3963"/>
          <a:stretch>
            <a:fillRect/>
          </a:stretch>
        </p:blipFill>
        <p:spPr bwMode="auto">
          <a:xfrm>
            <a:off x="142875" y="1857375"/>
            <a:ext cx="885825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BFF4AEA5-AEE1-BE4F-A09D-3B52DE901119}"/>
              </a:ext>
            </a:extLst>
          </p:cNvPr>
          <p:cNvSpPr/>
          <p:nvPr/>
        </p:nvSpPr>
        <p:spPr bwMode="auto">
          <a:xfrm>
            <a:off x="142875" y="5429250"/>
            <a:ext cx="2000250" cy="3571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781FA415-0479-B791-CA22-852AAAAAA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100" y="115888"/>
            <a:ext cx="4749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REVOLUÇÃO INDUSTRIAL</a:t>
            </a:r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4FC18D80-E109-D6CE-4455-C4A10357B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004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3">
            <a:extLst>
              <a:ext uri="{FF2B5EF4-FFF2-40B4-BE49-F238E27FC236}">
                <a16:creationId xmlns:a16="http://schemas.microsoft.com/office/drawing/2014/main" id="{6BEC1251-494E-C133-809E-E724CA182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8824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752D7-ADEF-0CB5-8362-3BA336D11DD6}"/>
              </a:ext>
            </a:extLst>
          </p:cNvPr>
          <p:cNvSpPr txBox="1"/>
          <p:nvPr/>
        </p:nvSpPr>
        <p:spPr>
          <a:xfrm>
            <a:off x="179388" y="1700213"/>
            <a:ext cx="6477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905BE-66CA-06F4-F3E8-7996E5B28E46}"/>
              </a:ext>
            </a:extLst>
          </p:cNvPr>
          <p:cNvSpPr txBox="1"/>
          <p:nvPr/>
        </p:nvSpPr>
        <p:spPr>
          <a:xfrm>
            <a:off x="2771775" y="1697038"/>
            <a:ext cx="6477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ADD86-23C7-AB19-B84D-0E5E9ED73A41}"/>
              </a:ext>
            </a:extLst>
          </p:cNvPr>
          <p:cNvSpPr txBox="1"/>
          <p:nvPr/>
        </p:nvSpPr>
        <p:spPr>
          <a:xfrm>
            <a:off x="5364163" y="1697038"/>
            <a:ext cx="6477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9EE71-653C-3B55-BF64-16E7E86DC4FD}"/>
              </a:ext>
            </a:extLst>
          </p:cNvPr>
          <p:cNvSpPr txBox="1"/>
          <p:nvPr/>
        </p:nvSpPr>
        <p:spPr>
          <a:xfrm>
            <a:off x="7092950" y="1704975"/>
            <a:ext cx="6477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4.0</a:t>
            </a:r>
          </a:p>
        </p:txBody>
      </p:sp>
      <p:sp>
        <p:nvSpPr>
          <p:cNvPr id="10249" name="TextBox 5">
            <a:extLst>
              <a:ext uri="{FF2B5EF4-FFF2-40B4-BE49-F238E27FC236}">
                <a16:creationId xmlns:a16="http://schemas.microsoft.com/office/drawing/2014/main" id="{1B474921-BC18-8CDA-6255-998A1105B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492375"/>
            <a:ext cx="1296987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Força mecânica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Instalações de produção mecânica com a ajuda de água e vapor</a:t>
            </a:r>
            <a:endParaRPr lang="en-US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0" name="TextBox 12">
            <a:extLst>
              <a:ext uri="{FF2B5EF4-FFF2-40B4-BE49-F238E27FC236}">
                <a16:creationId xmlns:a16="http://schemas.microsoft.com/office/drawing/2014/main" id="{CCFD8B05-7317-3DA1-3F31-615C87032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2505075"/>
            <a:ext cx="1443038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Produção em massa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Divisão de trabalho e produção em massa com a ajuda de energia elétrica</a:t>
            </a:r>
            <a:endParaRPr lang="en-US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1" name="TextBox 13">
            <a:extLst>
              <a:ext uri="{FF2B5EF4-FFF2-40B4-BE49-F238E27FC236}">
                <a16:creationId xmlns:a16="http://schemas.microsoft.com/office/drawing/2014/main" id="{84A04B91-41DA-3E19-5F7D-BAC9ED563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4213225"/>
            <a:ext cx="16430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Automação digital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eletrônicos e de TI que automatizam ainda mais a produção</a:t>
            </a:r>
            <a:endParaRPr lang="en-US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2" name="TextBox 14">
            <a:extLst>
              <a:ext uri="{FF2B5EF4-FFF2-40B4-BE49-F238E27FC236}">
                <a16:creationId xmlns:a16="http://schemas.microsoft.com/office/drawing/2014/main" id="{2C9B022A-EC88-9CA2-3DF6-546CB5E97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2286000"/>
            <a:ext cx="152082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of Things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dispositivos estão conectados</a:t>
            </a:r>
            <a:endParaRPr lang="en-US" altLang="en-US" sz="11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0FFE0F36-6D04-AC52-4E4A-B0B01A868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" y="4777739"/>
            <a:ext cx="2564242" cy="14121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altLang="en-US" sz="33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DAS PESSOAS</a:t>
            </a:r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061CE490-4420-32B2-4E3E-19588F739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4" b="2"/>
          <a:stretch/>
        </p:blipFill>
        <p:spPr bwMode="auto"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3">
            <a:extLst>
              <a:ext uri="{FF2B5EF4-FFF2-40B4-BE49-F238E27FC236}">
                <a16:creationId xmlns:a16="http://schemas.microsoft.com/office/drawing/2014/main" id="{14BE5B98-948C-E433-336C-3FC6574CA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720" y="4777739"/>
            <a:ext cx="5173220" cy="13992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900">
                <a:solidFill>
                  <a:schemeClr val="tx1"/>
                </a:solidFill>
                <a:latin typeface="+mn-lt"/>
                <a:ea typeface="+mn-ea"/>
              </a:rPr>
              <a:t>Figura: Bob Caswell, Lisa Herbert, Yoram Friedmann, &amp; Richard Probst. (2016). Imagine IoT. Retrieved from https://open.sap.com/courses/iot2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:a16="http://schemas.microsoft.com/office/drawing/2014/main" id="{4E6E68EE-DCBC-1EAA-9BC5-DCDC56177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763" y="115888"/>
            <a:ext cx="4308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DAS COISAS</a:t>
            </a:r>
          </a:p>
        </p:txBody>
      </p:sp>
      <p:sp>
        <p:nvSpPr>
          <p:cNvPr id="14339" name="TextBox 3">
            <a:extLst>
              <a:ext uri="{FF2B5EF4-FFF2-40B4-BE49-F238E27FC236}">
                <a16:creationId xmlns:a16="http://schemas.microsoft.com/office/drawing/2014/main" id="{BEC6919D-2B45-8A92-0F28-DAB0959A1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37288"/>
            <a:ext cx="8824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100">
                <a:solidFill>
                  <a:schemeClr val="tx1"/>
                </a:solidFill>
              </a:rPr>
              <a:t>Figura: Bob Caswell, Lisa Herbert, Yoram Friedmann, &amp; Richard Probst. (2016). Imagine IoT. Retrieved from https://open.sap.com/courses/iot2 </a:t>
            </a:r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FEBE40A1-EA0E-2FD8-2524-E8B709630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268413"/>
            <a:ext cx="9001125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2" descr="http://electronicdesign.com/site-files/electronicdesign.com/files/uploads/2014/09/0914POVlogvinov_FIG.png">
            <a:extLst>
              <a:ext uri="{FF2B5EF4-FFF2-40B4-BE49-F238E27FC236}">
                <a16:creationId xmlns:a16="http://schemas.microsoft.com/office/drawing/2014/main" id="{97FA0DA7-0806-5795-3A0B-18DE071E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083050"/>
            <a:ext cx="16351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:a16="http://schemas.microsoft.com/office/drawing/2014/main" id="{82CB0E8A-9FF7-CD57-0BBC-AC38C92B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3" y="115888"/>
            <a:ext cx="28987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Números da IoT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2B589637-509E-3E2A-DA6D-F93ACC6C3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714375"/>
            <a:ext cx="8426450" cy="583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85750"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Termo criado por Kevin Ashton em 1999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2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87% das pessoas nunca ouviram falar em IoT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2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Caixas automáticos online foram os primeiros objetos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da IoT já em 1974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2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Objetos conectados</a:t>
            </a:r>
          </a:p>
          <a:p>
            <a:pPr lvl="1"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2016: 6,4 bilhões</a:t>
            </a:r>
          </a:p>
          <a:p>
            <a:pPr lvl="1"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2020: 50 bilhões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2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Veículos conectados</a:t>
            </a:r>
          </a:p>
          <a:p>
            <a:pPr lvl="1"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2012: 10%</a:t>
            </a:r>
          </a:p>
          <a:p>
            <a:pPr lvl="1"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2020: 90%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1100F541-0957-01E3-A768-54EA7A59E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857250"/>
            <a:ext cx="1214437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C7F4825C-63BB-34DA-5EC5-EA25BC9DD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8" y="2214563"/>
            <a:ext cx="12573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78372520-BBCA-4B4B-39F0-724BA0CF1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230563"/>
            <a:ext cx="1643062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>
            <a:extLst>
              <a:ext uri="{FF2B5EF4-FFF2-40B4-BE49-F238E27FC236}">
                <a16:creationId xmlns:a16="http://schemas.microsoft.com/office/drawing/2014/main" id="{15884A3C-755D-866A-9D6C-B3392CB99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5429250"/>
            <a:ext cx="1928813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07AD4556-DEC6-B723-6262-B7CA01AC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000125"/>
            <a:ext cx="85725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85750"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>
                <a:solidFill>
                  <a:srgbClr val="000000"/>
                </a:solidFill>
                <a:cs typeface="Arial" panose="020B0604020202020204" pitchFamily="34" charset="0"/>
              </a:rPr>
              <a:t>Para que um dispositivo seja rotulado como IoT, ele deve ter 7 características de design: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pt-BR" altLang="en-US" sz="22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Sensores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Conexão com a Internet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Processadores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Eficiência energética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Custo-benefício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Qualidade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Confiabilidade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pt-BR" altLang="en-US" sz="2200">
                <a:solidFill>
                  <a:srgbClr val="000000"/>
                </a:solidFill>
                <a:cs typeface="Arial" panose="020B0604020202020204" pitchFamily="34" charset="0"/>
              </a:rPr>
              <a:t> Segurança</a:t>
            </a: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96D7DB07-9E75-41C6-EB19-3270A3061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115888"/>
            <a:ext cx="25368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en-US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da IoT</a:t>
            </a:r>
          </a:p>
        </p:txBody>
      </p:sp>
      <p:pic>
        <p:nvPicPr>
          <p:cNvPr id="18436" name="Picture 10">
            <a:extLst>
              <a:ext uri="{FF2B5EF4-FFF2-40B4-BE49-F238E27FC236}">
                <a16:creationId xmlns:a16="http://schemas.microsoft.com/office/drawing/2014/main" id="{676155DA-BBA9-F71E-68C2-2680FDCD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214563"/>
            <a:ext cx="23209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B92AB7CB-1E72-7FAD-890D-14C813AC6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769938"/>
            <a:ext cx="85725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85750" indent="-55563"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>
                <a:solidFill>
                  <a:srgbClr val="000000"/>
                </a:solidFill>
                <a:cs typeface="Arial" panose="020B0604020202020204" pitchFamily="34" charset="0"/>
              </a:rPr>
              <a:t>Disponibilidade: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Os dispositivos IoT já são comuns, baratos e fáceis de substituir.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Infra-estrutura básica para suportar o IoT está em vigor (Wi-Fi, LTE).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Até 2018, metade do mundo estará conectado à Internet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endParaRPr lang="pt-BR" altLang="en-US" sz="20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>
                <a:solidFill>
                  <a:srgbClr val="000000"/>
                </a:solidFill>
                <a:cs typeface="Arial" panose="020B0604020202020204" pitchFamily="34" charset="0"/>
              </a:rPr>
              <a:t>Acessibilidade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O custo médio dos sensores usados em IoT vai cair ainda mais.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No final da década, o preço de um sensor será reduzido para 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quase US $ 0,30.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endParaRPr lang="pt-BR" altLang="en-US" sz="20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>
                <a:solidFill>
                  <a:srgbClr val="000000"/>
                </a:solidFill>
                <a:cs typeface="Arial" panose="020B0604020202020204" pitchFamily="34" charset="0"/>
              </a:rPr>
              <a:t>Escalabilidade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Muitos dispositivos oferecem funcionalidade "plug &amp; play" simples.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• Os dispositivos IoT são altamente flexíveis, oferecendo soluções de </a:t>
            </a:r>
          </a:p>
          <a:p>
            <a:pPr eaLnBrk="1" hangingPunct="1">
              <a:spcBef>
                <a:spcPts val="600"/>
              </a:spcBef>
              <a:buClr>
                <a:srgbClr val="000000"/>
              </a:buClr>
              <a:buSzPct val="45000"/>
            </a:pPr>
            <a:r>
              <a:rPr lang="pt-BR" altLang="en-US" sz="2000">
                <a:solidFill>
                  <a:srgbClr val="000000"/>
                </a:solidFill>
                <a:cs typeface="Arial" panose="020B0604020202020204" pitchFamily="34" charset="0"/>
              </a:rPr>
              <a:t>curto ou longo prazo para empresas, famílias e países.</a:t>
            </a:r>
          </a:p>
        </p:txBody>
      </p:sp>
      <p:sp>
        <p:nvSpPr>
          <p:cNvPr id="20483" name="Text Box 1">
            <a:extLst>
              <a:ext uri="{FF2B5EF4-FFF2-40B4-BE49-F238E27FC236}">
                <a16:creationId xmlns:a16="http://schemas.microsoft.com/office/drawing/2014/main" id="{B3D37145-C33D-5A8B-F479-0098AD0D9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15888"/>
            <a:ext cx="6553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SzPct val="100000"/>
            </a:pPr>
            <a:r>
              <a:rPr lang="pt-BR" altLang="en-US" sz="2800" b="1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que o IOT está crescendo agora?</a:t>
            </a:r>
            <a:endParaRPr lang="en-US" altLang="en-US" sz="2800" b="1">
              <a:solidFill>
                <a:srgbClr val="A500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3">
            <a:extLst>
              <a:ext uri="{FF2B5EF4-FFF2-40B4-BE49-F238E27FC236}">
                <a16:creationId xmlns:a16="http://schemas.microsoft.com/office/drawing/2014/main" id="{19656E9A-BC05-878D-AB34-CE4E6744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785813"/>
            <a:ext cx="1438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4C2719DF-2110-9A16-264E-AF0C12F37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857500"/>
            <a:ext cx="18859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>
            <a:extLst>
              <a:ext uri="{FF2B5EF4-FFF2-40B4-BE49-F238E27FC236}">
                <a16:creationId xmlns:a16="http://schemas.microsoft.com/office/drawing/2014/main" id="{473883AD-96C6-0A4F-2A1B-000FB8C6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4643438"/>
            <a:ext cx="15716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A0FE6F46AB634AA1A4B09A28193CEA" ma:contentTypeVersion="0" ma:contentTypeDescription="Crie um novo documento." ma:contentTypeScope="" ma:versionID="42b77d05b8e612b675349e1f4e9e3c5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2FEB93-9317-42C1-9F55-2A9C3EB45367}"/>
</file>

<file path=customXml/itemProps2.xml><?xml version="1.0" encoding="utf-8"?>
<ds:datastoreItem xmlns:ds="http://schemas.openxmlformats.org/officeDocument/2006/customXml" ds:itemID="{99F9E45F-B861-4651-87E9-412481B83AFE}"/>
</file>

<file path=customXml/itemProps3.xml><?xml version="1.0" encoding="utf-8"?>
<ds:datastoreItem xmlns:ds="http://schemas.openxmlformats.org/officeDocument/2006/customXml" ds:itemID="{6F4F6367-9BAA-4C80-B4BD-6BB8A9F6D2DA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701</TotalTime>
  <Words>1520</Words>
  <Application>Microsoft Office PowerPoint</Application>
  <PresentationFormat>Apresentação na tela (4:3)</PresentationFormat>
  <Paragraphs>213</Paragraphs>
  <Slides>19</Slides>
  <Notes>19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Times New Roman</vt:lpstr>
      <vt:lpstr>Verdana</vt:lpstr>
      <vt:lpstr>Wingdings</vt:lpstr>
      <vt:lpstr>Wingdings 3</vt:lpstr>
      <vt:lpstr>Cacho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Carlos</dc:creator>
  <cp:keywords/>
  <dc:description/>
  <cp:lastModifiedBy>LUANA LOURENCO</cp:lastModifiedBy>
  <cp:revision>75</cp:revision>
  <cp:lastPrinted>1601-01-01T00:00:00Z</cp:lastPrinted>
  <dcterms:created xsi:type="dcterms:W3CDTF">2015-03-04T19:14:33Z</dcterms:created>
  <dcterms:modified xsi:type="dcterms:W3CDTF">2023-08-08T18:07:10Z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0x010100E0A0FE6F46AB634AA1A4B09A28193CEA</vt:lpwstr>
  </property>
</Properties>
</file>